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8288000" cy="10287000"/>
  <p:notesSz cx="6858000" cy="9144000"/>
  <p:embeddedFontLst>
    <p:embeddedFont>
      <p:font typeface="Muli Bold" panose="02020500000000000000" charset="0"/>
      <p:regular r:id="rId11"/>
    </p:embeddedFont>
    <p:embeddedFont>
      <p:font typeface="Muli Regular" panose="02020500000000000000" charset="0"/>
      <p:regular r:id="rId12"/>
    </p:embeddedFon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Open Sauce Light Bold" panose="02020500000000000000" charset="0"/>
      <p:regular r:id="rId17"/>
    </p:embeddedFont>
    <p:embeddedFont>
      <p:font typeface="Open Sauce Light" panose="02020500000000000000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>
        <p:scale>
          <a:sx n="33" d="100"/>
          <a:sy n="33" d="100"/>
        </p:scale>
        <p:origin x="2934" y="139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5/18/2022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5/18/2022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2.png"/><Relationship Id="rId5" Type="http://schemas.openxmlformats.org/officeDocument/2006/relationships/image" Target="../media/image13.sv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6438939" y="1028700"/>
            <a:ext cx="2848502" cy="2848502"/>
            <a:chOff x="6705600" y="1371600"/>
            <a:chExt cx="10972800" cy="10972800"/>
          </a:xfrm>
        </p:grpSpPr>
        <p:sp>
          <p:nvSpPr>
            <p:cNvPr id="3" name="Freeform 3"/>
            <p:cNvSpPr/>
            <p:nvPr/>
          </p:nvSpPr>
          <p:spPr>
            <a:xfrm>
              <a:off x="6696808" y="1100629"/>
              <a:ext cx="10990383" cy="11514742"/>
            </a:xfrm>
            <a:custGeom>
              <a:avLst/>
              <a:gdLst/>
              <a:ahLst/>
              <a:cxnLst/>
              <a:rect l="l" t="t" r="r" b="b"/>
              <a:pathLst>
                <a:path w="10990383" h="11514742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5" y="11514742"/>
                    <a:pt x="6544390" y="11514742"/>
                    <a:pt x="8245500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500" y="985520"/>
                  </a:cubicBezTo>
                  <a:cubicBezTo>
                    <a:pt x="6544390" y="0"/>
                    <a:pt x="4445995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solidFill>
              <a:srgbClr val="4385F5"/>
            </a:solid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9682088" y="2752728"/>
            <a:ext cx="1535537" cy="1535537"/>
            <a:chOff x="6705600" y="1371600"/>
            <a:chExt cx="10972800" cy="10972800"/>
          </a:xfrm>
        </p:grpSpPr>
        <p:sp>
          <p:nvSpPr>
            <p:cNvPr id="5" name="Freeform 5"/>
            <p:cNvSpPr/>
            <p:nvPr/>
          </p:nvSpPr>
          <p:spPr>
            <a:xfrm>
              <a:off x="6696808" y="1100629"/>
              <a:ext cx="10990383" cy="11514742"/>
            </a:xfrm>
            <a:custGeom>
              <a:avLst/>
              <a:gdLst/>
              <a:ahLst/>
              <a:cxnLst/>
              <a:rect l="l" t="t" r="r" b="b"/>
              <a:pathLst>
                <a:path w="10990383" h="11514742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5" y="11514742"/>
                    <a:pt x="6544390" y="11514742"/>
                    <a:pt x="8245500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500" y="985520"/>
                  </a:cubicBezTo>
                  <a:cubicBezTo>
                    <a:pt x="6544390" y="0"/>
                    <a:pt x="4445995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solidFill>
              <a:srgbClr val="EF3625"/>
            </a:solid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8613020" y="5053368"/>
            <a:ext cx="1535537" cy="1535537"/>
            <a:chOff x="6705600" y="1371600"/>
            <a:chExt cx="10972800" cy="10972800"/>
          </a:xfrm>
        </p:grpSpPr>
        <p:sp>
          <p:nvSpPr>
            <p:cNvPr id="7" name="Freeform 7"/>
            <p:cNvSpPr/>
            <p:nvPr/>
          </p:nvSpPr>
          <p:spPr>
            <a:xfrm>
              <a:off x="6696808" y="1100629"/>
              <a:ext cx="10990383" cy="11514742"/>
            </a:xfrm>
            <a:custGeom>
              <a:avLst/>
              <a:gdLst/>
              <a:ahLst/>
              <a:cxnLst/>
              <a:rect l="l" t="t" r="r" b="b"/>
              <a:pathLst>
                <a:path w="10990383" h="11514742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5" y="11514742"/>
                    <a:pt x="6544390" y="11514742"/>
                    <a:pt x="8245500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500" y="985520"/>
                  </a:cubicBezTo>
                  <a:cubicBezTo>
                    <a:pt x="6544390" y="0"/>
                    <a:pt x="4445995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solidFill>
              <a:srgbClr val="FCBE04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3992532" y="7102894"/>
            <a:ext cx="10589817" cy="2476844"/>
            <a:chOff x="0" y="0"/>
            <a:chExt cx="14119756" cy="3302459"/>
          </a:xfrm>
        </p:grpSpPr>
        <p:sp>
          <p:nvSpPr>
            <p:cNvPr id="9" name="TextBox 9"/>
            <p:cNvSpPr txBox="1"/>
            <p:nvPr/>
          </p:nvSpPr>
          <p:spPr>
            <a:xfrm>
              <a:off x="0" y="57150"/>
              <a:ext cx="14119756" cy="20484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970"/>
                </a:lnSpc>
              </a:pPr>
              <a:r>
                <a:rPr lang="en-US" sz="10400">
                  <a:solidFill>
                    <a:srgbClr val="141414"/>
                  </a:solidFill>
                  <a:latin typeface="Muli Bold"/>
                </a:rPr>
                <a:t>Access guard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2743768"/>
              <a:ext cx="14119756" cy="5586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799">
                  <a:solidFill>
                    <a:srgbClr val="141414"/>
                  </a:solidFill>
                  <a:latin typeface="Muli Regular"/>
                </a:rPr>
                <a:t>D0969167 William Pan</a:t>
              </a:r>
            </a:p>
          </p:txBody>
        </p:sp>
      </p:grp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11217625" y="1988869"/>
            <a:ext cx="631436" cy="631436"/>
            <a:chOff x="6705600" y="1371600"/>
            <a:chExt cx="10972800" cy="10972800"/>
          </a:xfrm>
        </p:grpSpPr>
        <p:sp>
          <p:nvSpPr>
            <p:cNvPr id="12" name="Freeform 12"/>
            <p:cNvSpPr/>
            <p:nvPr/>
          </p:nvSpPr>
          <p:spPr>
            <a:xfrm>
              <a:off x="6696808" y="1100629"/>
              <a:ext cx="10990383" cy="11514742"/>
            </a:xfrm>
            <a:custGeom>
              <a:avLst/>
              <a:gdLst/>
              <a:ahLst/>
              <a:cxnLst/>
              <a:rect l="l" t="t" r="r" b="b"/>
              <a:pathLst>
                <a:path w="10990383" h="11514742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5" y="11514742"/>
                    <a:pt x="6544390" y="11514742"/>
                    <a:pt x="8245500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500" y="985520"/>
                  </a:cubicBezTo>
                  <a:cubicBezTo>
                    <a:pt x="6544390" y="0"/>
                    <a:pt x="4445995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solidFill>
              <a:srgbClr val="34B67C"/>
            </a:solidFill>
          </p:spPr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3780925" y="646914"/>
            <a:ext cx="2586973" cy="2586973"/>
            <a:chOff x="0" y="0"/>
            <a:chExt cx="495300" cy="4953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95300" cy="495300"/>
            </a:xfrm>
            <a:custGeom>
              <a:avLst/>
              <a:gdLst/>
              <a:ahLst/>
              <a:cxnLst/>
              <a:rect l="l" t="t" r="r" b="b"/>
              <a:pathLst>
                <a:path w="495300" h="495300">
                  <a:moveTo>
                    <a:pt x="247650" y="0"/>
                  </a:moveTo>
                  <a:cubicBezTo>
                    <a:pt x="110490" y="0"/>
                    <a:pt x="0" y="110490"/>
                    <a:pt x="0" y="247650"/>
                  </a:cubicBezTo>
                  <a:cubicBezTo>
                    <a:pt x="0" y="384810"/>
                    <a:pt x="110490" y="495300"/>
                    <a:pt x="247650" y="495300"/>
                  </a:cubicBezTo>
                  <a:cubicBezTo>
                    <a:pt x="383540" y="495300"/>
                    <a:pt x="495300" y="384810"/>
                    <a:pt x="495300" y="247650"/>
                  </a:cubicBezTo>
                  <a:cubicBezTo>
                    <a:pt x="495300" y="110490"/>
                    <a:pt x="383540" y="0"/>
                    <a:pt x="247650" y="0"/>
                  </a:cubicBezTo>
                  <a:close/>
                  <a:moveTo>
                    <a:pt x="247650" y="457200"/>
                  </a:moveTo>
                  <a:cubicBezTo>
                    <a:pt x="132080" y="457200"/>
                    <a:pt x="38100" y="363220"/>
                    <a:pt x="38100" y="247650"/>
                  </a:cubicBezTo>
                  <a:cubicBezTo>
                    <a:pt x="38100" y="132080"/>
                    <a:pt x="132080" y="38100"/>
                    <a:pt x="247650" y="38100"/>
                  </a:cubicBezTo>
                  <a:cubicBezTo>
                    <a:pt x="363220" y="38100"/>
                    <a:pt x="457200" y="132080"/>
                    <a:pt x="457200" y="247650"/>
                  </a:cubicBezTo>
                  <a:cubicBezTo>
                    <a:pt x="457200" y="363220"/>
                    <a:pt x="363220" y="457200"/>
                    <a:pt x="247650" y="457200"/>
                  </a:cubicBezTo>
                  <a:close/>
                </a:path>
              </a:pathLst>
            </a:custGeom>
            <a:solidFill>
              <a:srgbClr val="FCBE04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38100" y="38100"/>
              <a:ext cx="419100" cy="419100"/>
            </a:xfrm>
            <a:custGeom>
              <a:avLst/>
              <a:gdLst/>
              <a:ahLst/>
              <a:cxnLst/>
              <a:rect l="l" t="t" r="r" b="b"/>
              <a:pathLst>
                <a:path w="419100" h="419100">
                  <a:moveTo>
                    <a:pt x="209550" y="0"/>
                  </a:moveTo>
                  <a:cubicBezTo>
                    <a:pt x="93980" y="0"/>
                    <a:pt x="0" y="93980"/>
                    <a:pt x="0" y="209550"/>
                  </a:cubicBezTo>
                  <a:cubicBezTo>
                    <a:pt x="0" y="325120"/>
                    <a:pt x="93980" y="419100"/>
                    <a:pt x="209550" y="419100"/>
                  </a:cubicBezTo>
                  <a:cubicBezTo>
                    <a:pt x="325120" y="419100"/>
                    <a:pt x="419100" y="325120"/>
                    <a:pt x="419100" y="209550"/>
                  </a:cubicBezTo>
                  <a:cubicBezTo>
                    <a:pt x="419100" y="93980"/>
                    <a:pt x="325120" y="0"/>
                    <a:pt x="20955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-217367" y="1940401"/>
            <a:ext cx="2492133" cy="3456844"/>
            <a:chOff x="0" y="0"/>
            <a:chExt cx="3322844" cy="4609126"/>
          </a:xfrm>
        </p:grpSpPr>
        <p:sp>
          <p:nvSpPr>
            <p:cNvPr id="6" name="AutoShape 6"/>
            <p:cNvSpPr/>
            <p:nvPr/>
          </p:nvSpPr>
          <p:spPr>
            <a:xfrm>
              <a:off x="33282" y="4482126"/>
              <a:ext cx="3257812" cy="0"/>
            </a:xfrm>
            <a:prstGeom prst="line">
              <a:avLst/>
            </a:prstGeom>
            <a:ln w="127000" cap="flat">
              <a:solidFill>
                <a:srgbClr val="4385F5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AutoShape 7"/>
            <p:cNvSpPr/>
            <p:nvPr/>
          </p:nvSpPr>
          <p:spPr>
            <a:xfrm rot="-3253308">
              <a:off x="-1087949" y="2199291"/>
              <a:ext cx="5486758" cy="0"/>
            </a:xfrm>
            <a:prstGeom prst="line">
              <a:avLst/>
            </a:prstGeom>
            <a:ln w="127000" cap="flat">
              <a:solidFill>
                <a:srgbClr val="4385F5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8" name="AutoShape 8"/>
            <p:cNvSpPr/>
            <p:nvPr/>
          </p:nvSpPr>
          <p:spPr>
            <a:xfrm rot="-5400000">
              <a:off x="986532" y="2209313"/>
              <a:ext cx="4545626" cy="0"/>
            </a:xfrm>
            <a:prstGeom prst="line">
              <a:avLst/>
            </a:prstGeom>
            <a:ln w="127000" cap="flat">
              <a:solidFill>
                <a:srgbClr val="4385F5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9" name="AutoShape 9"/>
          <p:cNvSpPr/>
          <p:nvPr/>
        </p:nvSpPr>
        <p:spPr>
          <a:xfrm>
            <a:off x="2506691" y="8459970"/>
            <a:ext cx="2846334" cy="0"/>
          </a:xfrm>
          <a:prstGeom prst="line">
            <a:avLst/>
          </a:prstGeom>
          <a:ln w="95250" cap="flat">
            <a:solidFill>
              <a:srgbClr val="EF362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AutoShape 10"/>
          <p:cNvSpPr/>
          <p:nvPr/>
        </p:nvSpPr>
        <p:spPr>
          <a:xfrm rot="-5400000">
            <a:off x="1131149" y="9883137"/>
            <a:ext cx="2846334" cy="0"/>
          </a:xfrm>
          <a:prstGeom prst="line">
            <a:avLst/>
          </a:prstGeom>
          <a:ln w="95250" cap="flat">
            <a:solidFill>
              <a:srgbClr val="EF362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AutoShape 11"/>
          <p:cNvSpPr/>
          <p:nvPr/>
        </p:nvSpPr>
        <p:spPr>
          <a:xfrm rot="-5400000">
            <a:off x="3882233" y="9883137"/>
            <a:ext cx="2846334" cy="0"/>
          </a:xfrm>
          <a:prstGeom prst="line">
            <a:avLst/>
          </a:prstGeom>
          <a:ln w="95250" cap="flat">
            <a:solidFill>
              <a:srgbClr val="EF3625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2" name="Group 12"/>
          <p:cNvGrpSpPr/>
          <p:nvPr/>
        </p:nvGrpSpPr>
        <p:grpSpPr>
          <a:xfrm>
            <a:off x="15074411" y="6476618"/>
            <a:ext cx="7291323" cy="2049625"/>
            <a:chOff x="0" y="0"/>
            <a:chExt cx="1235844" cy="347401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235844" cy="347401"/>
            </a:xfrm>
            <a:custGeom>
              <a:avLst/>
              <a:gdLst/>
              <a:ahLst/>
              <a:cxnLst/>
              <a:rect l="l" t="t" r="r" b="b"/>
              <a:pathLst>
                <a:path w="1235844" h="347401">
                  <a:moveTo>
                    <a:pt x="412171" y="19070"/>
                  </a:moveTo>
                  <a:cubicBezTo>
                    <a:pt x="475325" y="7556"/>
                    <a:pt x="547560" y="0"/>
                    <a:pt x="618255" y="0"/>
                  </a:cubicBezTo>
                  <a:cubicBezTo>
                    <a:pt x="688952" y="0"/>
                    <a:pt x="756981" y="6476"/>
                    <a:pt x="819671" y="17990"/>
                  </a:cubicBezTo>
                  <a:cubicBezTo>
                    <a:pt x="821007" y="18350"/>
                    <a:pt x="822340" y="18350"/>
                    <a:pt x="823673" y="18710"/>
                  </a:cubicBezTo>
                  <a:cubicBezTo>
                    <a:pt x="1059104" y="64765"/>
                    <a:pt x="1232509" y="186379"/>
                    <a:pt x="1235844" y="318164"/>
                  </a:cubicBezTo>
                  <a:lnTo>
                    <a:pt x="1235844" y="347401"/>
                  </a:lnTo>
                  <a:lnTo>
                    <a:pt x="0" y="347401"/>
                  </a:lnTo>
                  <a:lnTo>
                    <a:pt x="0" y="318186"/>
                  </a:lnTo>
                  <a:cubicBezTo>
                    <a:pt x="3335" y="185660"/>
                    <a:pt x="174072" y="64045"/>
                    <a:pt x="412171" y="19070"/>
                  </a:cubicBezTo>
                  <a:close/>
                </a:path>
              </a:pathLst>
            </a:custGeom>
            <a:solidFill>
              <a:srgbClr val="FFFFFF"/>
            </a:solidFill>
            <a:ln>
              <a:solidFill>
                <a:srgbClr val="000000"/>
              </a:solidFill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88900"/>
              <a:ext cx="660400" cy="723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164382" y="2158786"/>
            <a:ext cx="7959236" cy="5969427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6405463" y="8604321"/>
            <a:ext cx="5477075" cy="14714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Muli Regular"/>
              </a:rPr>
              <a:t>While I stay at home during the pandemic , there are a lot of inconvenience in my room. 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325870" y="1030595"/>
            <a:ext cx="3636260" cy="9098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80"/>
              </a:lnSpc>
            </a:pPr>
            <a:r>
              <a:rPr lang="en-US" sz="5600">
                <a:solidFill>
                  <a:srgbClr val="000000"/>
                </a:solidFill>
                <a:latin typeface="Muli Bold"/>
              </a:rPr>
              <a:t>Motivation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12073" y="5367653"/>
            <a:ext cx="895544" cy="894111"/>
            <a:chOff x="0" y="0"/>
            <a:chExt cx="6350000" cy="633984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EF3625"/>
            </a:solid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6395922" y="5373942"/>
            <a:ext cx="887823" cy="887823"/>
            <a:chOff x="6705600" y="1371600"/>
            <a:chExt cx="10972800" cy="10972800"/>
          </a:xfrm>
        </p:grpSpPr>
        <p:sp>
          <p:nvSpPr>
            <p:cNvPr id="5" name="Freeform 5"/>
            <p:cNvSpPr/>
            <p:nvPr/>
          </p:nvSpPr>
          <p:spPr>
            <a:xfrm>
              <a:off x="6696808" y="1100629"/>
              <a:ext cx="10990383" cy="11514742"/>
            </a:xfrm>
            <a:custGeom>
              <a:avLst/>
              <a:gdLst/>
              <a:ahLst/>
              <a:cxnLst/>
              <a:rect l="l" t="t" r="r" b="b"/>
              <a:pathLst>
                <a:path w="10990383" h="11514742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5" y="11514742"/>
                    <a:pt x="6544390" y="11514742"/>
                    <a:pt x="8245500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500" y="985520"/>
                  </a:cubicBezTo>
                  <a:cubicBezTo>
                    <a:pt x="6544390" y="0"/>
                    <a:pt x="4445995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solidFill>
              <a:srgbClr val="34B67C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 l="2974" t="5733"/>
          <a:stretch>
            <a:fillRect/>
          </a:stretch>
        </p:blipFill>
        <p:spPr>
          <a:xfrm>
            <a:off x="7481978" y="2887007"/>
            <a:ext cx="10203342" cy="2486935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rcRect l="2470" t="12638"/>
          <a:stretch>
            <a:fillRect/>
          </a:stretch>
        </p:blipFill>
        <p:spPr>
          <a:xfrm>
            <a:off x="7481978" y="389810"/>
            <a:ext cx="10478064" cy="2276215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50355" y="1398602"/>
            <a:ext cx="6602335" cy="3917386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rcRect t="8171" r="400"/>
          <a:stretch>
            <a:fillRect/>
          </a:stretch>
        </p:blipFill>
        <p:spPr>
          <a:xfrm>
            <a:off x="7283745" y="6660608"/>
            <a:ext cx="5276369" cy="3166553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rcRect l="19143" t="9646" r="934"/>
          <a:stretch>
            <a:fillRect/>
          </a:stretch>
        </p:blipFill>
        <p:spPr>
          <a:xfrm>
            <a:off x="1662111" y="6470699"/>
            <a:ext cx="4610644" cy="3356462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2944486" y="6068992"/>
            <a:ext cx="5435013" cy="4159876"/>
          </a:xfrm>
          <a:prstGeom prst="rect">
            <a:avLst/>
          </a:prstGeom>
        </p:spPr>
      </p:pic>
      <p:sp>
        <p:nvSpPr>
          <p:cNvPr id="12" name="AutoShape 12"/>
          <p:cNvSpPr/>
          <p:nvPr/>
        </p:nvSpPr>
        <p:spPr>
          <a:xfrm>
            <a:off x="13320699" y="5233167"/>
            <a:ext cx="895544" cy="899738"/>
          </a:xfrm>
          <a:prstGeom prst="rect">
            <a:avLst/>
          </a:prstGeom>
          <a:solidFill>
            <a:srgbClr val="FCBE04"/>
          </a:solidFill>
        </p:spPr>
      </p:sp>
      <p:sp>
        <p:nvSpPr>
          <p:cNvPr id="13" name="TextBox 13"/>
          <p:cNvSpPr txBox="1"/>
          <p:nvPr/>
        </p:nvSpPr>
        <p:spPr>
          <a:xfrm>
            <a:off x="1734404" y="5587771"/>
            <a:ext cx="4466057" cy="4812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>
                <a:solidFill>
                  <a:srgbClr val="141414"/>
                </a:solidFill>
                <a:latin typeface="Muli Regular"/>
              </a:rPr>
              <a:t>arduino matlab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545321" y="5548688"/>
            <a:ext cx="4466057" cy="4811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>
                <a:solidFill>
                  <a:srgbClr val="141414"/>
                </a:solidFill>
                <a:latin typeface="Muli Regular"/>
              </a:rPr>
              <a:t>face detection 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4752094" y="5413870"/>
            <a:ext cx="2611495" cy="4811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>
                <a:solidFill>
                  <a:srgbClr val="141414"/>
                </a:solidFill>
                <a:latin typeface="Muli Regular"/>
              </a:rPr>
              <a:t>Access granted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12073" y="332660"/>
            <a:ext cx="6227760" cy="9098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80"/>
              </a:lnSpc>
            </a:pPr>
            <a:r>
              <a:rPr lang="en-US" sz="5600">
                <a:solidFill>
                  <a:srgbClr val="141414"/>
                </a:solidFill>
                <a:latin typeface="Muli Bold"/>
              </a:rPr>
              <a:t>Proposed Method 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10118215"/>
            <a:ext cx="4574642" cy="187835"/>
          </a:xfrm>
          <a:prstGeom prst="rect">
            <a:avLst/>
          </a:prstGeom>
          <a:solidFill>
            <a:srgbClr val="4385F5"/>
          </a:solidFill>
        </p:spPr>
      </p:sp>
      <p:sp>
        <p:nvSpPr>
          <p:cNvPr id="3" name="AutoShape 3"/>
          <p:cNvSpPr/>
          <p:nvPr/>
        </p:nvSpPr>
        <p:spPr>
          <a:xfrm>
            <a:off x="4569358" y="10118215"/>
            <a:ext cx="4574642" cy="187835"/>
          </a:xfrm>
          <a:prstGeom prst="rect">
            <a:avLst/>
          </a:prstGeom>
          <a:solidFill>
            <a:srgbClr val="EF3625"/>
          </a:solidFill>
        </p:spPr>
      </p:sp>
      <p:sp>
        <p:nvSpPr>
          <p:cNvPr id="4" name="AutoShape 4"/>
          <p:cNvSpPr/>
          <p:nvPr/>
        </p:nvSpPr>
        <p:spPr>
          <a:xfrm>
            <a:off x="9138716" y="10118215"/>
            <a:ext cx="4574642" cy="187835"/>
          </a:xfrm>
          <a:prstGeom prst="rect">
            <a:avLst/>
          </a:prstGeom>
          <a:solidFill>
            <a:srgbClr val="FCBE04"/>
          </a:solidFill>
        </p:spPr>
      </p:sp>
      <p:sp>
        <p:nvSpPr>
          <p:cNvPr id="5" name="AutoShape 5"/>
          <p:cNvSpPr/>
          <p:nvPr/>
        </p:nvSpPr>
        <p:spPr>
          <a:xfrm>
            <a:off x="13713358" y="10118215"/>
            <a:ext cx="4574642" cy="187835"/>
          </a:xfrm>
          <a:prstGeom prst="rect">
            <a:avLst/>
          </a:prstGeom>
          <a:solidFill>
            <a:srgbClr val="34B67C"/>
          </a:solidFill>
        </p:spPr>
      </p:sp>
      <p:sp>
        <p:nvSpPr>
          <p:cNvPr id="6" name="TextBox 6"/>
          <p:cNvSpPr txBox="1"/>
          <p:nvPr/>
        </p:nvSpPr>
        <p:spPr>
          <a:xfrm>
            <a:off x="4973786" y="4780652"/>
            <a:ext cx="8340428" cy="716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35"/>
              </a:lnSpc>
            </a:pPr>
            <a:r>
              <a:rPr lang="en-US" sz="4900">
                <a:solidFill>
                  <a:srgbClr val="141414"/>
                </a:solidFill>
                <a:latin typeface="Muli Bold"/>
              </a:rPr>
              <a:t>Demonstration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6520815" y="2520315"/>
            <a:ext cx="5246370" cy="5246370"/>
            <a:chOff x="0" y="0"/>
            <a:chExt cx="7620000" cy="76200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7620000" cy="7620000"/>
            </a:xfrm>
            <a:custGeom>
              <a:avLst/>
              <a:gdLst/>
              <a:ahLst/>
              <a:cxnLst/>
              <a:rect l="l" t="t" r="r" b="b"/>
              <a:pathLst>
                <a:path w="7620000" h="7620000">
                  <a:moveTo>
                    <a:pt x="7393940" y="0"/>
                  </a:moveTo>
                  <a:lnTo>
                    <a:pt x="0" y="0"/>
                  </a:lnTo>
                  <a:lnTo>
                    <a:pt x="0" y="7620000"/>
                  </a:lnTo>
                  <a:lnTo>
                    <a:pt x="7620000" y="7620000"/>
                  </a:lnTo>
                  <a:lnTo>
                    <a:pt x="7620000" y="0"/>
                  </a:lnTo>
                  <a:lnTo>
                    <a:pt x="7393940" y="0"/>
                  </a:lnTo>
                  <a:close/>
                  <a:moveTo>
                    <a:pt x="7393940" y="7393940"/>
                  </a:moveTo>
                  <a:lnTo>
                    <a:pt x="228600" y="7393940"/>
                  </a:lnTo>
                  <a:lnTo>
                    <a:pt x="228600" y="228600"/>
                  </a:lnTo>
                  <a:lnTo>
                    <a:pt x="7393940" y="228600"/>
                  </a:lnTo>
                  <a:lnTo>
                    <a:pt x="7393940" y="7393940"/>
                  </a:lnTo>
                  <a:close/>
                </a:path>
              </a:pathLst>
            </a:custGeom>
            <a:solidFill>
              <a:srgbClr val="FCBE04"/>
            </a:solidFill>
          </p:spPr>
        </p:sp>
      </p:grpSp>
      <p:sp>
        <p:nvSpPr>
          <p:cNvPr id="9" name="TextBox 9"/>
          <p:cNvSpPr txBox="1"/>
          <p:nvPr/>
        </p:nvSpPr>
        <p:spPr>
          <a:xfrm>
            <a:off x="6515531" y="8022401"/>
            <a:ext cx="5246370" cy="4811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141414"/>
                </a:solidFill>
                <a:latin typeface="Muli Regular"/>
              </a:rPr>
              <a:t>https://youtu.be/s63793YxSP8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62000" y="6515100"/>
            <a:ext cx="10861532" cy="3463333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rcRect l="176" b="176"/>
          <a:stretch>
            <a:fillRect/>
          </a:stretch>
        </p:blipFill>
        <p:spPr>
          <a:xfrm>
            <a:off x="5365868" y="2029368"/>
            <a:ext cx="4097830" cy="6217398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2420600" y="0"/>
            <a:ext cx="4966207" cy="1028864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-2302904" y="490578"/>
            <a:ext cx="8340428" cy="11048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25"/>
              </a:lnSpc>
            </a:pPr>
            <a:r>
              <a:rPr lang="en-US" sz="7500">
                <a:solidFill>
                  <a:srgbClr val="141414"/>
                </a:solidFill>
                <a:latin typeface="Muli Bold"/>
              </a:rPr>
              <a:t>Code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876800" y="1117969"/>
            <a:ext cx="8340428" cy="11048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25"/>
              </a:lnSpc>
            </a:pPr>
            <a:r>
              <a:rPr lang="en-US" sz="7500" dirty="0">
                <a:solidFill>
                  <a:srgbClr val="141414"/>
                </a:solidFill>
                <a:latin typeface="Muli Bold"/>
              </a:rPr>
              <a:t>Result</a:t>
            </a:r>
          </a:p>
        </p:txBody>
      </p:sp>
      <p:grpSp>
        <p:nvGrpSpPr>
          <p:cNvPr id="3" name="Group 3"/>
          <p:cNvGrpSpPr/>
          <p:nvPr/>
        </p:nvGrpSpPr>
        <p:grpSpPr>
          <a:xfrm rot="5400000">
            <a:off x="-2726" y="-209293"/>
            <a:ext cx="3407728" cy="3402276"/>
            <a:chOff x="0" y="0"/>
            <a:chExt cx="6350000" cy="633984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34B67C"/>
            </a:solidFill>
          </p:spPr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 rot="-10800000">
            <a:off x="187774" y="-18793"/>
            <a:ext cx="3378345" cy="3378345"/>
            <a:chOff x="6705600" y="1371600"/>
            <a:chExt cx="10972800" cy="10972800"/>
          </a:xfrm>
        </p:grpSpPr>
        <p:sp>
          <p:nvSpPr>
            <p:cNvPr id="6" name="Freeform 6"/>
            <p:cNvSpPr/>
            <p:nvPr/>
          </p:nvSpPr>
          <p:spPr>
            <a:xfrm>
              <a:off x="6696808" y="1100629"/>
              <a:ext cx="10990383" cy="11514742"/>
            </a:xfrm>
            <a:custGeom>
              <a:avLst/>
              <a:gdLst/>
              <a:ahLst/>
              <a:cxnLst/>
              <a:rect l="l" t="t" r="r" b="b"/>
              <a:pathLst>
                <a:path w="10990383" h="11514742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5" y="11514742"/>
                    <a:pt x="6544390" y="11514742"/>
                    <a:pt x="8245500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500" y="985520"/>
                  </a:cubicBezTo>
                  <a:cubicBezTo>
                    <a:pt x="6544390" y="0"/>
                    <a:pt x="4445995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solidFill>
              <a:srgbClr val="FCBE04"/>
            </a:solidFill>
          </p:spPr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/>
          <a:stretch>
            <a:fillRect/>
          </a:stretch>
        </p:blipFill>
        <p:spPr>
          <a:xfrm rot="-5400000">
            <a:off x="15114829" y="844796"/>
            <a:ext cx="4227259" cy="2113630"/>
          </a:xfrm>
          <a:prstGeom prst="rect">
            <a:avLst/>
          </a:prstGeom>
        </p:spPr>
      </p:pic>
      <p:sp>
        <p:nvSpPr>
          <p:cNvPr id="8" name="AutoShape 8"/>
          <p:cNvSpPr/>
          <p:nvPr/>
        </p:nvSpPr>
        <p:spPr>
          <a:xfrm>
            <a:off x="-5452" y="6863316"/>
            <a:ext cx="3407728" cy="3423684"/>
          </a:xfrm>
          <a:prstGeom prst="rect">
            <a:avLst/>
          </a:prstGeom>
          <a:solidFill>
            <a:srgbClr val="EF3625"/>
          </a:solidFill>
        </p:spPr>
      </p:sp>
      <p:pic>
        <p:nvPicPr>
          <p:cNvPr id="9" name="新增專案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744060" y="2628900"/>
            <a:ext cx="11616946" cy="653453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9926235" y="8440949"/>
            <a:ext cx="1833889" cy="749659"/>
            <a:chOff x="0" y="0"/>
            <a:chExt cx="938338" cy="383575"/>
          </a:xfrm>
        </p:grpSpPr>
        <p:sp>
          <p:nvSpPr>
            <p:cNvPr id="3" name="Freeform 3"/>
            <p:cNvSpPr/>
            <p:nvPr/>
          </p:nvSpPr>
          <p:spPr>
            <a:xfrm>
              <a:off x="203200" y="-29460"/>
              <a:ext cx="531938" cy="442495"/>
            </a:xfrm>
            <a:custGeom>
              <a:avLst/>
              <a:gdLst/>
              <a:ahLst/>
              <a:cxnLst/>
              <a:rect l="l" t="t" r="r" b="b"/>
              <a:pathLst>
                <a:path w="531938" h="442495">
                  <a:moveTo>
                    <a:pt x="531938" y="29460"/>
                  </a:moveTo>
                  <a:cubicBezTo>
                    <a:pt x="447785" y="0"/>
                    <a:pt x="354258" y="28840"/>
                    <a:pt x="301309" y="100575"/>
                  </a:cubicBezTo>
                  <a:cubicBezTo>
                    <a:pt x="248361" y="172311"/>
                    <a:pt x="248361" y="270184"/>
                    <a:pt x="301309" y="341920"/>
                  </a:cubicBezTo>
                  <a:cubicBezTo>
                    <a:pt x="354258" y="413655"/>
                    <a:pt x="447785" y="442495"/>
                    <a:pt x="531938" y="413035"/>
                  </a:cubicBezTo>
                  <a:lnTo>
                    <a:pt x="0" y="413035"/>
                  </a:lnTo>
                  <a:cubicBezTo>
                    <a:pt x="84153" y="442495"/>
                    <a:pt x="177680" y="413655"/>
                    <a:pt x="230629" y="341920"/>
                  </a:cubicBezTo>
                  <a:cubicBezTo>
                    <a:pt x="283577" y="270184"/>
                    <a:pt x="283577" y="172311"/>
                    <a:pt x="230629" y="100575"/>
                  </a:cubicBezTo>
                  <a:cubicBezTo>
                    <a:pt x="177680" y="28840"/>
                    <a:pt x="84153" y="0"/>
                    <a:pt x="0" y="29460"/>
                  </a:cubicBezTo>
                  <a:close/>
                </a:path>
              </a:pathLst>
            </a:custGeom>
            <a:solidFill>
              <a:srgbClr val="34B67C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5400000">
            <a:off x="8189254" y="8374035"/>
            <a:ext cx="1120139" cy="749659"/>
            <a:chOff x="0" y="0"/>
            <a:chExt cx="573137" cy="383575"/>
          </a:xfrm>
        </p:grpSpPr>
        <p:sp>
          <p:nvSpPr>
            <p:cNvPr id="6" name="Freeform 6"/>
            <p:cNvSpPr/>
            <p:nvPr/>
          </p:nvSpPr>
          <p:spPr>
            <a:xfrm>
              <a:off x="86359" y="-29460"/>
              <a:ext cx="400418" cy="442495"/>
            </a:xfrm>
            <a:custGeom>
              <a:avLst/>
              <a:gdLst/>
              <a:ahLst/>
              <a:cxnLst/>
              <a:rect l="l" t="t" r="r" b="b"/>
              <a:pathLst>
                <a:path w="400418" h="442495">
                  <a:moveTo>
                    <a:pt x="283578" y="29460"/>
                  </a:moveTo>
                  <a:cubicBezTo>
                    <a:pt x="199425" y="0"/>
                    <a:pt x="105897" y="28840"/>
                    <a:pt x="52949" y="100575"/>
                  </a:cubicBezTo>
                  <a:cubicBezTo>
                    <a:pt x="0" y="172311"/>
                    <a:pt x="0" y="270184"/>
                    <a:pt x="52949" y="341920"/>
                  </a:cubicBezTo>
                  <a:cubicBezTo>
                    <a:pt x="105897" y="413655"/>
                    <a:pt x="199425" y="442495"/>
                    <a:pt x="283578" y="413035"/>
                  </a:cubicBezTo>
                  <a:lnTo>
                    <a:pt x="116841" y="413035"/>
                  </a:lnTo>
                  <a:cubicBezTo>
                    <a:pt x="200994" y="442495"/>
                    <a:pt x="294521" y="413655"/>
                    <a:pt x="347470" y="341920"/>
                  </a:cubicBezTo>
                  <a:cubicBezTo>
                    <a:pt x="400418" y="270184"/>
                    <a:pt x="400418" y="172311"/>
                    <a:pt x="347470" y="100575"/>
                  </a:cubicBezTo>
                  <a:cubicBezTo>
                    <a:pt x="294521" y="28840"/>
                    <a:pt x="200994" y="0"/>
                    <a:pt x="116841" y="29460"/>
                  </a:cubicBezTo>
                  <a:close/>
                </a:path>
              </a:pathLst>
            </a:custGeom>
            <a:solidFill>
              <a:srgbClr val="EF3625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12800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-5400000">
            <a:off x="9102859" y="8318273"/>
            <a:ext cx="1231662" cy="749659"/>
            <a:chOff x="0" y="0"/>
            <a:chExt cx="630199" cy="383575"/>
          </a:xfrm>
        </p:grpSpPr>
        <p:sp>
          <p:nvSpPr>
            <p:cNvPr id="9" name="Freeform 9"/>
            <p:cNvSpPr/>
            <p:nvPr/>
          </p:nvSpPr>
          <p:spPr>
            <a:xfrm>
              <a:off x="143422" y="-29460"/>
              <a:ext cx="343356" cy="442495"/>
            </a:xfrm>
            <a:custGeom>
              <a:avLst/>
              <a:gdLst/>
              <a:ahLst/>
              <a:cxnLst/>
              <a:rect l="l" t="t" r="r" b="b"/>
              <a:pathLst>
                <a:path w="343356" h="442495">
                  <a:moveTo>
                    <a:pt x="283577" y="29460"/>
                  </a:moveTo>
                  <a:cubicBezTo>
                    <a:pt x="199424" y="0"/>
                    <a:pt x="105897" y="28840"/>
                    <a:pt x="52949" y="100575"/>
                  </a:cubicBezTo>
                  <a:cubicBezTo>
                    <a:pt x="0" y="172311"/>
                    <a:pt x="0" y="270184"/>
                    <a:pt x="52949" y="341920"/>
                  </a:cubicBezTo>
                  <a:cubicBezTo>
                    <a:pt x="105897" y="413655"/>
                    <a:pt x="199424" y="442495"/>
                    <a:pt x="283577" y="413035"/>
                  </a:cubicBezTo>
                  <a:lnTo>
                    <a:pt x="59778" y="413035"/>
                  </a:lnTo>
                  <a:cubicBezTo>
                    <a:pt x="143931" y="442495"/>
                    <a:pt x="237458" y="413655"/>
                    <a:pt x="290407" y="341920"/>
                  </a:cubicBezTo>
                  <a:cubicBezTo>
                    <a:pt x="343355" y="270184"/>
                    <a:pt x="343355" y="172311"/>
                    <a:pt x="290407" y="100575"/>
                  </a:cubicBezTo>
                  <a:cubicBezTo>
                    <a:pt x="237458" y="28840"/>
                    <a:pt x="143931" y="0"/>
                    <a:pt x="59778" y="29460"/>
                  </a:cubicBezTo>
                  <a:close/>
                </a:path>
              </a:pathLst>
            </a:custGeom>
            <a:solidFill>
              <a:srgbClr val="FCBE04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812800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 rot="-5400000">
            <a:off x="6845956" y="8440949"/>
            <a:ext cx="1833889" cy="749659"/>
            <a:chOff x="0" y="0"/>
            <a:chExt cx="938338" cy="383575"/>
          </a:xfrm>
        </p:grpSpPr>
        <p:sp>
          <p:nvSpPr>
            <p:cNvPr id="12" name="Freeform 12"/>
            <p:cNvSpPr/>
            <p:nvPr/>
          </p:nvSpPr>
          <p:spPr>
            <a:xfrm>
              <a:off x="203200" y="-29460"/>
              <a:ext cx="531938" cy="442495"/>
            </a:xfrm>
            <a:custGeom>
              <a:avLst/>
              <a:gdLst/>
              <a:ahLst/>
              <a:cxnLst/>
              <a:rect l="l" t="t" r="r" b="b"/>
              <a:pathLst>
                <a:path w="531938" h="442495">
                  <a:moveTo>
                    <a:pt x="531938" y="29460"/>
                  </a:moveTo>
                  <a:cubicBezTo>
                    <a:pt x="447785" y="0"/>
                    <a:pt x="354258" y="28840"/>
                    <a:pt x="301309" y="100575"/>
                  </a:cubicBezTo>
                  <a:cubicBezTo>
                    <a:pt x="248361" y="172311"/>
                    <a:pt x="248361" y="270184"/>
                    <a:pt x="301309" y="341920"/>
                  </a:cubicBezTo>
                  <a:cubicBezTo>
                    <a:pt x="354258" y="413655"/>
                    <a:pt x="447785" y="442495"/>
                    <a:pt x="531938" y="413035"/>
                  </a:cubicBezTo>
                  <a:lnTo>
                    <a:pt x="0" y="413035"/>
                  </a:lnTo>
                  <a:cubicBezTo>
                    <a:pt x="84153" y="442495"/>
                    <a:pt x="177680" y="413655"/>
                    <a:pt x="230629" y="341920"/>
                  </a:cubicBezTo>
                  <a:cubicBezTo>
                    <a:pt x="283577" y="270184"/>
                    <a:pt x="283577" y="172311"/>
                    <a:pt x="230629" y="100575"/>
                  </a:cubicBezTo>
                  <a:cubicBezTo>
                    <a:pt x="177680" y="28840"/>
                    <a:pt x="84153" y="0"/>
                    <a:pt x="0" y="29460"/>
                  </a:cubicBezTo>
                  <a:close/>
                </a:path>
              </a:pathLst>
            </a:custGeom>
            <a:solidFill>
              <a:srgbClr val="4385F5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812800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622086" y="971550"/>
            <a:ext cx="3936871" cy="9098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80"/>
              </a:lnSpc>
            </a:pPr>
            <a:r>
              <a:rPr lang="en-US" sz="5600">
                <a:solidFill>
                  <a:srgbClr val="000000"/>
                </a:solidFill>
                <a:latin typeface="Muli Bold"/>
              </a:rPr>
              <a:t>Conclusion 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873760" y="3175396"/>
            <a:ext cx="6235577" cy="4811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Muli Regular"/>
              </a:rPr>
              <a:t>No manual needed  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023113" y="4587911"/>
            <a:ext cx="6235577" cy="4811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Muli Regular"/>
              </a:rPr>
              <a:t>Quick access 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137730" y="5874011"/>
            <a:ext cx="6235577" cy="4811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Muli Regular"/>
              </a:rPr>
              <a:t>convenience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744950" y="0"/>
            <a:ext cx="1524640" cy="1522201"/>
            <a:chOff x="0" y="0"/>
            <a:chExt cx="6350000" cy="633984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EF3625"/>
            </a:solidFill>
          </p:spPr>
        </p:sp>
      </p:grpSp>
      <p:sp>
        <p:nvSpPr>
          <p:cNvPr id="4" name="AutoShape 4"/>
          <p:cNvSpPr/>
          <p:nvPr/>
        </p:nvSpPr>
        <p:spPr>
          <a:xfrm>
            <a:off x="1543050" y="-20849"/>
            <a:ext cx="15201900" cy="1543050"/>
          </a:xfrm>
          <a:prstGeom prst="rect">
            <a:avLst/>
          </a:prstGeom>
          <a:solidFill>
            <a:srgbClr val="4385F5"/>
          </a:solidFill>
        </p:spPr>
      </p:sp>
      <p:sp>
        <p:nvSpPr>
          <p:cNvPr id="5" name="AutoShape 5"/>
          <p:cNvSpPr/>
          <p:nvPr/>
        </p:nvSpPr>
        <p:spPr>
          <a:xfrm rot="-5400000">
            <a:off x="13758590" y="4508561"/>
            <a:ext cx="7515770" cy="1543050"/>
          </a:xfrm>
          <a:prstGeom prst="rect">
            <a:avLst/>
          </a:prstGeom>
          <a:solidFill>
            <a:srgbClr val="FCBE04"/>
          </a:solidFill>
        </p:spPr>
      </p:sp>
      <p:sp>
        <p:nvSpPr>
          <p:cNvPr id="6" name="AutoShape 6"/>
          <p:cNvSpPr/>
          <p:nvPr/>
        </p:nvSpPr>
        <p:spPr>
          <a:xfrm rot="-10800000">
            <a:off x="1543050" y="8743950"/>
            <a:ext cx="16744950" cy="1543050"/>
          </a:xfrm>
          <a:prstGeom prst="rect">
            <a:avLst/>
          </a:prstGeom>
          <a:solidFill>
            <a:srgbClr val="FCBE04"/>
          </a:solidFill>
        </p:spPr>
      </p:sp>
      <p:sp>
        <p:nvSpPr>
          <p:cNvPr id="7" name="AutoShape 7"/>
          <p:cNvSpPr/>
          <p:nvPr/>
        </p:nvSpPr>
        <p:spPr>
          <a:xfrm rot="-10800000">
            <a:off x="0" y="8743950"/>
            <a:ext cx="1543050" cy="1543050"/>
          </a:xfrm>
          <a:prstGeom prst="rect">
            <a:avLst/>
          </a:prstGeom>
          <a:solidFill>
            <a:srgbClr val="008037"/>
          </a:solidFill>
        </p:spPr>
      </p:sp>
      <p:sp>
        <p:nvSpPr>
          <p:cNvPr id="8" name="AutoShape 8"/>
          <p:cNvSpPr/>
          <p:nvPr/>
        </p:nvSpPr>
        <p:spPr>
          <a:xfrm rot="5400000">
            <a:off x="-2844562" y="4366763"/>
            <a:ext cx="7232174" cy="1543050"/>
          </a:xfrm>
          <a:prstGeom prst="rect">
            <a:avLst/>
          </a:prstGeom>
          <a:solidFill>
            <a:srgbClr val="30AC41"/>
          </a:solidFill>
        </p:spPr>
      </p:sp>
      <p:sp>
        <p:nvSpPr>
          <p:cNvPr id="9" name="AutoShape 9"/>
          <p:cNvSpPr/>
          <p:nvPr/>
        </p:nvSpPr>
        <p:spPr>
          <a:xfrm rot="-10800000">
            <a:off x="0" y="-20849"/>
            <a:ext cx="1543050" cy="1543050"/>
          </a:xfrm>
          <a:prstGeom prst="rect">
            <a:avLst/>
          </a:prstGeom>
          <a:solidFill>
            <a:srgbClr val="004AAD"/>
          </a:solidFill>
        </p:spPr>
      </p:sp>
      <p:sp>
        <p:nvSpPr>
          <p:cNvPr id="10" name="TextBox 10"/>
          <p:cNvSpPr txBox="1"/>
          <p:nvPr/>
        </p:nvSpPr>
        <p:spPr>
          <a:xfrm>
            <a:off x="1734351" y="1764056"/>
            <a:ext cx="5517825" cy="1104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25"/>
              </a:lnSpc>
            </a:pPr>
            <a:r>
              <a:rPr lang="en-US" sz="7500">
                <a:solidFill>
                  <a:srgbClr val="141414"/>
                </a:solidFill>
                <a:latin typeface="Muli Bold"/>
              </a:rPr>
              <a:t>Future work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334123" y="8045200"/>
            <a:ext cx="6235577" cy="4811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Muli Regular"/>
              </a:rPr>
              <a:t>Easy to break 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334123" y="3846367"/>
            <a:ext cx="5273089" cy="4011917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869092" y="3789217"/>
            <a:ext cx="6235577" cy="9763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Muli Regular"/>
              </a:rPr>
              <a:t>If you know who are in the list,then a photo could trick the camera 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285559" y="1344818"/>
            <a:ext cx="7469068" cy="8771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94"/>
              </a:lnSpc>
            </a:pPr>
            <a:r>
              <a:rPr lang="en-US" sz="5210">
                <a:solidFill>
                  <a:srgbClr val="000000"/>
                </a:solidFill>
                <a:latin typeface="Open Sauce Light Bold"/>
              </a:rPr>
              <a:t>Reference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9790232" y="2193407"/>
            <a:ext cx="7469068" cy="3631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79"/>
              </a:lnSpc>
            </a:pPr>
            <a:r>
              <a:rPr lang="en-US" sz="2200">
                <a:solidFill>
                  <a:srgbClr val="000000"/>
                </a:solidFill>
                <a:latin typeface="Open Sauce Light"/>
              </a:rPr>
              <a:t>https://www.youtube.com/watch?v=MVRC6BFsaWI</a:t>
            </a:r>
          </a:p>
        </p:txBody>
      </p:sp>
      <p:sp>
        <p:nvSpPr>
          <p:cNvPr id="4" name="AutoShape 4"/>
          <p:cNvSpPr/>
          <p:nvPr/>
        </p:nvSpPr>
        <p:spPr>
          <a:xfrm>
            <a:off x="1285559" y="6136527"/>
            <a:ext cx="7469068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TextBox 5"/>
          <p:cNvSpPr txBox="1"/>
          <p:nvPr/>
        </p:nvSpPr>
        <p:spPr>
          <a:xfrm>
            <a:off x="9790232" y="4856443"/>
            <a:ext cx="7469068" cy="3631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79"/>
              </a:lnSpc>
            </a:pPr>
            <a:r>
              <a:rPr lang="en-US" sz="2200">
                <a:solidFill>
                  <a:srgbClr val="000000"/>
                </a:solidFill>
                <a:latin typeface="Open Sauce Light"/>
              </a:rPr>
              <a:t>https://www.youtube.com/watch?v=OkHR1BZCcqA</a:t>
            </a:r>
          </a:p>
        </p:txBody>
      </p:sp>
      <p:sp>
        <p:nvSpPr>
          <p:cNvPr id="6" name="AutoShape 6"/>
          <p:cNvSpPr/>
          <p:nvPr/>
        </p:nvSpPr>
        <p:spPr>
          <a:xfrm>
            <a:off x="1285559" y="9106765"/>
            <a:ext cx="7469068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TextBox 7"/>
          <p:cNvSpPr txBox="1"/>
          <p:nvPr/>
        </p:nvSpPr>
        <p:spPr>
          <a:xfrm>
            <a:off x="1285559" y="4580152"/>
            <a:ext cx="7469068" cy="7536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79"/>
              </a:lnSpc>
            </a:pPr>
            <a:r>
              <a:rPr lang="en-US" sz="2200">
                <a:solidFill>
                  <a:srgbClr val="000000"/>
                </a:solidFill>
                <a:latin typeface="Open Sauce Light"/>
              </a:rPr>
              <a:t>https://www.mathworks.com/videos/using-usb-webcams-in-matlab-online-1563166929426.html</a:t>
            </a:r>
          </a:p>
        </p:txBody>
      </p:sp>
      <p:sp>
        <p:nvSpPr>
          <p:cNvPr id="8" name="AutoShape 8"/>
          <p:cNvSpPr/>
          <p:nvPr/>
        </p:nvSpPr>
        <p:spPr>
          <a:xfrm>
            <a:off x="9790232" y="3566338"/>
            <a:ext cx="7469068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TextBox 9"/>
          <p:cNvSpPr txBox="1"/>
          <p:nvPr/>
        </p:nvSpPr>
        <p:spPr>
          <a:xfrm>
            <a:off x="1285559" y="7230540"/>
            <a:ext cx="7469068" cy="7536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79"/>
              </a:lnSpc>
            </a:pPr>
            <a:r>
              <a:rPr lang="en-US" sz="2200">
                <a:solidFill>
                  <a:srgbClr val="000000"/>
                </a:solidFill>
                <a:latin typeface="Open Sauce Light"/>
              </a:rPr>
              <a:t>https://www.youtube.com/watch?v=j0qeMMC1elM&amp;t=352s</a:t>
            </a:r>
          </a:p>
        </p:txBody>
      </p:sp>
      <p:sp>
        <p:nvSpPr>
          <p:cNvPr id="10" name="AutoShape 10"/>
          <p:cNvSpPr/>
          <p:nvPr/>
        </p:nvSpPr>
        <p:spPr>
          <a:xfrm>
            <a:off x="9790232" y="6136527"/>
            <a:ext cx="7469068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TextBox 11"/>
          <p:cNvSpPr txBox="1"/>
          <p:nvPr/>
        </p:nvSpPr>
        <p:spPr>
          <a:xfrm>
            <a:off x="9790232" y="7425786"/>
            <a:ext cx="7469068" cy="3631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79"/>
              </a:lnSpc>
            </a:pPr>
            <a:r>
              <a:rPr lang="en-US" sz="2200">
                <a:solidFill>
                  <a:srgbClr val="000000"/>
                </a:solidFill>
                <a:latin typeface="Open Sauce Light"/>
              </a:rPr>
              <a:t>https://www.yiboard.com/thread-814-1-1.html</a:t>
            </a:r>
          </a:p>
        </p:txBody>
      </p:sp>
      <p:sp>
        <p:nvSpPr>
          <p:cNvPr id="12" name="AutoShape 12"/>
          <p:cNvSpPr/>
          <p:nvPr/>
        </p:nvSpPr>
        <p:spPr>
          <a:xfrm>
            <a:off x="9790232" y="9097240"/>
            <a:ext cx="7469068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81</Words>
  <Application>Microsoft Office PowerPoint</Application>
  <PresentationFormat>自訂</PresentationFormat>
  <Paragraphs>25</Paragraphs>
  <Slides>9</Slides>
  <Notes>0</Notes>
  <HiddenSlides>0</HiddenSlides>
  <MMClips>1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9</vt:i4>
      </vt:variant>
    </vt:vector>
  </HeadingPairs>
  <TitlesOfParts>
    <vt:vector size="16" baseType="lpstr">
      <vt:lpstr>Muli Bold</vt:lpstr>
      <vt:lpstr>Muli Regular</vt:lpstr>
      <vt:lpstr>Calibri</vt:lpstr>
      <vt:lpstr>Open Sauce Light Bold</vt:lpstr>
      <vt:lpstr>Open Sauce Light</vt:lpstr>
      <vt:lpstr>Arial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D0969167 William Pan</dc:title>
  <cp:lastModifiedBy>Mr.K</cp:lastModifiedBy>
  <cp:revision>2</cp:revision>
  <dcterms:created xsi:type="dcterms:W3CDTF">2006-08-16T00:00:00Z</dcterms:created>
  <dcterms:modified xsi:type="dcterms:W3CDTF">2022-05-18T09:50:20Z</dcterms:modified>
  <dc:identifier>DAFAdVXDUEo</dc:identifier>
</cp:coreProperties>
</file>